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304" r:id="rId4"/>
    <p:sldId id="259" r:id="rId5"/>
    <p:sldId id="256" r:id="rId6"/>
    <p:sldId id="312" r:id="rId7"/>
    <p:sldId id="292" r:id="rId8"/>
    <p:sldId id="313" r:id="rId9"/>
    <p:sldId id="291" r:id="rId10"/>
    <p:sldId id="314" r:id="rId11"/>
    <p:sldId id="298" r:id="rId12"/>
    <p:sldId id="315" r:id="rId13"/>
    <p:sldId id="316" r:id="rId14"/>
    <p:sldId id="317" r:id="rId15"/>
    <p:sldId id="318" r:id="rId16"/>
    <p:sldId id="319" r:id="rId17"/>
    <p:sldId id="30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7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2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4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6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86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6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46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3217-0BFF-4D4B-BE55-3A89D55D8598}" type="datetimeFigureOut">
              <a:rPr lang="cs-CZ" smtClean="0"/>
              <a:t>13.1.2022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7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embr&#225;nov&#233;%20separace.xspf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markets.businessinsider.com/commodities/co2-emissionsrechte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l.com/promos/business-customers-promos/download-latest-scenario-sky/_jcr_content.stream/1530643931055/eca19f7fc0d20adbe830d3b0b27bcc9ef72198f5/shell-scenario-sky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l.com/promos/business-customers-promos/download-latest-scenario-sky/_jcr_content.stream/1530643931055/eca19f7fc0d20adbe830d3b0b27bcc9ef72198f5/shell-scenario-sky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l.com/promos/business-customers-promos/download-latest-scenario-sky/_jcr_content.stream/1530643931055/eca19f7fc0d20adbe830d3b0b27bcc9ef72198f5/shell-scenario-sky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l.com/promos/business-customers-promos/download-latest-scenario-sky/_jcr_content.stream/1530643931055/eca19f7fc0d20adbe830d3b0b27bcc9ef72198f5/shell-scenario-sky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aroslav.suchy@pschp.cz" TargetMode="External"/><Relationship Id="rId4" Type="http://schemas.openxmlformats.org/officeDocument/2006/relationships/hyperlink" Target="mailto:Petr.brenek@pgpt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573325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dirty="0"/>
              <a:t>Ing. Leoš Gál </a:t>
            </a:r>
          </a:p>
          <a:p>
            <a:r>
              <a:rPr lang="cs-CZ" sz="1400" i="1" dirty="0" smtClean="0"/>
              <a:t>mobil: 736 50 50 12 </a:t>
            </a:r>
            <a:endParaRPr lang="cs-CZ" sz="1400" i="1" dirty="0"/>
          </a:p>
        </p:txBody>
      </p:sp>
      <p:sp>
        <p:nvSpPr>
          <p:cNvPr id="7" name="Obdélník 6"/>
          <p:cNvSpPr/>
          <p:nvPr/>
        </p:nvSpPr>
        <p:spPr>
          <a:xfrm>
            <a:off x="1351868" y="306721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noProof="1" smtClean="0"/>
              <a:t>CO2 Czech Solution Group, z.s.</a:t>
            </a:r>
            <a:endParaRPr lang="cs-CZ" sz="3600" b="1" noProof="1"/>
          </a:p>
        </p:txBody>
      </p:sp>
      <p:sp>
        <p:nvSpPr>
          <p:cNvPr id="5" name="Obdélník 4"/>
          <p:cNvSpPr/>
          <p:nvPr/>
        </p:nvSpPr>
        <p:spPr>
          <a:xfrm>
            <a:off x="7350819" y="5948699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15.12. 2021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20" y="1822120"/>
            <a:ext cx="1552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Pracovní struktura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68760"/>
            <a:ext cx="8477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52" y="4293096"/>
            <a:ext cx="1056918" cy="29241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902204" y="2658576"/>
            <a:ext cx="187220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rafovaná šipka doprava 1"/>
          <p:cNvSpPr/>
          <p:nvPr/>
        </p:nvSpPr>
        <p:spPr>
          <a:xfrm>
            <a:off x="6934252" y="6308270"/>
            <a:ext cx="2003783" cy="4766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Business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30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731961"/>
            <a:ext cx="8510938" cy="526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H</a:t>
            </a:r>
            <a:r>
              <a:rPr lang="cs-CZ" sz="1800" dirty="0" smtClean="0"/>
              <a:t>lavní zaměření spolku:   </a:t>
            </a:r>
            <a:r>
              <a:rPr lang="cs-CZ" sz="2000" b="1" dirty="0" smtClean="0"/>
              <a:t>Aplikovat v ČR   B.A.T. do procesů dekarbonizace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08924" y="1484784"/>
            <a:ext cx="8510938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 </a:t>
            </a:r>
            <a:r>
              <a:rPr lang="cs-CZ" sz="1600" b="1" u="sng" dirty="0" smtClean="0"/>
              <a:t>1. ANALÝZY </a:t>
            </a:r>
          </a:p>
          <a:p>
            <a:pPr>
              <a:buFontTx/>
              <a:buChar char="-"/>
            </a:pPr>
            <a:r>
              <a:rPr lang="cs-CZ" sz="1600" dirty="0" smtClean="0"/>
              <a:t>Vytvářet informační databanku vhodných komerčních technologií procesů dekarbonizace</a:t>
            </a:r>
          </a:p>
          <a:p>
            <a:pPr>
              <a:buFontTx/>
              <a:buChar char="-"/>
            </a:pPr>
            <a:r>
              <a:rPr lang="cs-CZ" sz="1600" dirty="0" smtClean="0"/>
              <a:t>Analyzovat projektové výzvy EU a identifikovat české subjekty s potenciálem kooperace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(jak vědecké, tak průmyslové) 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>
                <a:solidFill>
                  <a:schemeClr val="bg1"/>
                </a:solidFill>
              </a:rPr>
              <a:t>KOMERČNÍ CÍLE (BUSINESS)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08924" y="3068960"/>
            <a:ext cx="8510938" cy="1099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 </a:t>
            </a:r>
            <a:r>
              <a:rPr lang="cs-CZ" sz="1600" b="1" u="sng" dirty="0" smtClean="0"/>
              <a:t>2. KOOPERACE</a:t>
            </a:r>
          </a:p>
          <a:p>
            <a:pPr>
              <a:buFontTx/>
              <a:buChar char="-"/>
            </a:pPr>
            <a:r>
              <a:rPr lang="cs-CZ" sz="1600" dirty="0" smtClean="0"/>
              <a:t>Zajistit </a:t>
            </a:r>
            <a:r>
              <a:rPr lang="cs-CZ" sz="1600" b="1" dirty="0" smtClean="0"/>
              <a:t>efektivní kooperaci </a:t>
            </a:r>
            <a:r>
              <a:rPr lang="cs-CZ" sz="1600" dirty="0" smtClean="0"/>
              <a:t>vně ČR </a:t>
            </a:r>
            <a:r>
              <a:rPr lang="cs-CZ" sz="1600" dirty="0"/>
              <a:t> </a:t>
            </a:r>
            <a:r>
              <a:rPr lang="cs-CZ" sz="1600" dirty="0" smtClean="0"/>
              <a:t>věda - emitenti CO2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(propojování subjektů,  …..) </a:t>
            </a:r>
          </a:p>
          <a:p>
            <a:pPr>
              <a:buFontTx/>
              <a:buChar char="-"/>
            </a:pPr>
            <a:r>
              <a:rPr lang="cs-CZ" sz="1600" dirty="0"/>
              <a:t>Ú</a:t>
            </a:r>
            <a:r>
              <a:rPr lang="cs-CZ" sz="1600" dirty="0" smtClean="0"/>
              <a:t>čast ČR v expertních orgánech EU 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202298" y="4305130"/>
            <a:ext cx="8510938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u="sng" dirty="0" smtClean="0"/>
              <a:t>3.  APLIKACE</a:t>
            </a:r>
          </a:p>
          <a:p>
            <a:pPr>
              <a:buFontTx/>
              <a:buChar char="-"/>
            </a:pPr>
            <a:r>
              <a:rPr lang="cs-CZ" sz="1600" dirty="0" smtClean="0"/>
              <a:t>Napomáhat vzniku demonstračních technologií  či výrobních postupů </a:t>
            </a:r>
            <a:r>
              <a:rPr lang="cs-CZ" sz="1400" dirty="0" smtClean="0"/>
              <a:t>(propojením vědy a průmyslu)</a:t>
            </a:r>
          </a:p>
          <a:p>
            <a:pPr>
              <a:buFontTx/>
              <a:buChar char="-"/>
            </a:pPr>
            <a:r>
              <a:rPr lang="cs-CZ" sz="1600" dirty="0" smtClean="0"/>
              <a:t>Zajišťovat </a:t>
            </a:r>
            <a:r>
              <a:rPr lang="cs-CZ" sz="1600" dirty="0"/>
              <a:t>prezentační workshopy a představování možností aplikace technologií v </a:t>
            </a:r>
            <a:r>
              <a:rPr lang="cs-CZ" sz="1600" dirty="0" smtClean="0"/>
              <a:t>ČR</a:t>
            </a:r>
          </a:p>
          <a:p>
            <a:pPr>
              <a:buFontTx/>
              <a:buChar char="-"/>
            </a:pPr>
            <a:r>
              <a:rPr lang="cs-CZ" sz="1600" dirty="0" smtClean="0"/>
              <a:t>Organizovat prezentace technologií (konference, workshopy, návštěvy)</a:t>
            </a:r>
          </a:p>
          <a:p>
            <a:pPr>
              <a:buFontTx/>
              <a:buChar char="-"/>
            </a:pPr>
            <a:r>
              <a:rPr lang="cs-CZ" sz="1600" dirty="0" smtClean="0"/>
              <a:t>Nabízet kvalifikované posuzování vhodnosti technologií pro konkrétní akce v ČR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437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80" y="1646388"/>
            <a:ext cx="576482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56" y="2203981"/>
            <a:ext cx="3514536" cy="13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-14876" y="-41041"/>
            <a:ext cx="9158876" cy="6131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 CARBON CAPTURE STORAGE for next following UTILIZATION         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49" y="2203980"/>
            <a:ext cx="3816424" cy="13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50069" y="638126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5"/>
              </a:rPr>
              <a:t>https://</a:t>
            </a:r>
            <a:r>
              <a:rPr lang="cs-CZ" sz="800" dirty="0" smtClean="0">
                <a:hlinkClick r:id="rId5"/>
              </a:rPr>
              <a:t>markets.businessinsider.com/commodities/co2-emissionsrechte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3" name="Obdélník 2"/>
          <p:cNvSpPr/>
          <p:nvPr/>
        </p:nvSpPr>
        <p:spPr>
          <a:xfrm>
            <a:off x="4570389" y="529684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Průměr </a:t>
            </a:r>
            <a:r>
              <a:rPr lang="cs-CZ" dirty="0"/>
              <a:t>EU </a:t>
            </a:r>
            <a:r>
              <a:rPr lang="cs-CZ" dirty="0" smtClean="0"/>
              <a:t>–  8,7 </a:t>
            </a:r>
            <a:r>
              <a:rPr lang="cs-CZ" dirty="0"/>
              <a:t>t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err="1"/>
              <a:t>ekv</a:t>
            </a:r>
            <a:r>
              <a:rPr lang="cs-CZ" dirty="0"/>
              <a:t>./obyv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Průměr ČR </a:t>
            </a:r>
            <a:r>
              <a:rPr lang="cs-CZ" dirty="0"/>
              <a:t>–</a:t>
            </a:r>
            <a:r>
              <a:rPr lang="cs-CZ" dirty="0" smtClean="0"/>
              <a:t> 12,4 </a:t>
            </a:r>
            <a:r>
              <a:rPr lang="cs-CZ" dirty="0"/>
              <a:t>t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err="1"/>
              <a:t>ekv</a:t>
            </a:r>
            <a:r>
              <a:rPr lang="cs-CZ" dirty="0"/>
              <a:t>./</a:t>
            </a:r>
            <a:r>
              <a:rPr lang="cs-CZ" dirty="0" err="1" smtClean="0"/>
              <a:t>obyv</a:t>
            </a:r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27323"/>
            <a:ext cx="2808311" cy="155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8801" y="896862"/>
            <a:ext cx="2975047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1. Fáze</a:t>
            </a:r>
            <a:endParaRPr lang="cs-CZ" sz="2800" b="1" dirty="0"/>
          </a:p>
        </p:txBody>
      </p:sp>
      <p:sp>
        <p:nvSpPr>
          <p:cNvPr id="11" name="Obdélník 10"/>
          <p:cNvSpPr/>
          <p:nvPr/>
        </p:nvSpPr>
        <p:spPr>
          <a:xfrm>
            <a:off x="3457243" y="896862"/>
            <a:ext cx="5680757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2. Fáze</a:t>
            </a:r>
            <a:endParaRPr lang="cs-CZ" sz="2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9" y="3579300"/>
            <a:ext cx="2759023" cy="4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51949" y="4489374"/>
            <a:ext cx="2808311" cy="161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DEMO na čistém CO2</a:t>
            </a:r>
          </a:p>
          <a:p>
            <a:pPr algn="ctr"/>
            <a:r>
              <a:rPr lang="cs-CZ" dirty="0" smtClean="0"/>
              <a:t> potravinářská kvalita </a:t>
            </a:r>
          </a:p>
          <a:p>
            <a:pPr algn="ctr"/>
            <a:r>
              <a:rPr lang="cs-CZ" dirty="0" smtClean="0"/>
              <a:t> bezproblémové pro CCS</a:t>
            </a:r>
            <a:r>
              <a:rPr lang="cs-CZ" sz="2400" b="1" dirty="0" smtClean="0"/>
              <a:t>U</a:t>
            </a:r>
            <a:endParaRPr lang="cs-CZ" sz="2400" b="1" dirty="0"/>
          </a:p>
        </p:txBody>
      </p:sp>
      <p:sp>
        <p:nvSpPr>
          <p:cNvPr id="14" name="Obdélník 13"/>
          <p:cNvSpPr/>
          <p:nvPr/>
        </p:nvSpPr>
        <p:spPr>
          <a:xfrm>
            <a:off x="2411760" y="3559125"/>
            <a:ext cx="681108" cy="312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51949" y="1400918"/>
            <a:ext cx="2975047" cy="49866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První fáze</a:t>
            </a:r>
          </a:p>
          <a:p>
            <a:pPr algn="ctr"/>
            <a:r>
              <a:rPr lang="cs-CZ" sz="4000" b="1" dirty="0" smtClean="0"/>
              <a:t>DEMO</a:t>
            </a:r>
            <a:endParaRPr lang="cs-CZ" sz="4000" b="1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47344"/>
              </p:ext>
            </p:extLst>
          </p:nvPr>
        </p:nvGraphicFramePr>
        <p:xfrm>
          <a:off x="4185936" y="2217162"/>
          <a:ext cx="4130480" cy="178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093"/>
                <a:gridCol w="1845105"/>
                <a:gridCol w="645282"/>
              </a:tblGrid>
              <a:tr h="5959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Emitováno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66 000 000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tun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59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EU ETS (€/tunu)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€/t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59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Celková hodnota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5 280 000 000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€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" name="Picture 3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80" y="1635036"/>
            <a:ext cx="5194684" cy="43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3461135" y="1400918"/>
            <a:ext cx="5682865" cy="49866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CCS – záchyt z komínů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1394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657" y="0"/>
            <a:ext cx="9144000" cy="648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BILANCE VÝVOJE ENERGETICKÉHO SYSTÉMU V OBLASTI </a:t>
            </a:r>
            <a:r>
              <a:rPr lang="cs-CZ" sz="2400" dirty="0" smtClean="0"/>
              <a:t>CO2 – </a:t>
            </a:r>
            <a:r>
              <a:rPr lang="cs-CZ" sz="2400" b="1" dirty="0" smtClean="0"/>
              <a:t>rok 2020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467544" y="577126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ětšina </a:t>
            </a:r>
            <a:r>
              <a:rPr lang="cs-CZ" dirty="0"/>
              <a:t>uhlíku při výrobě energie z fosilních paliv </a:t>
            </a:r>
            <a:r>
              <a:rPr lang="cs-CZ" dirty="0" smtClean="0"/>
              <a:t>se vypouští </a:t>
            </a:r>
            <a:r>
              <a:rPr lang="cs-CZ" dirty="0"/>
              <a:t>do atmosféry, zatímco CO2 pohlcený </a:t>
            </a:r>
            <a:r>
              <a:rPr lang="cs-CZ" dirty="0" smtClean="0"/>
              <a:t>rostlinami </a:t>
            </a:r>
            <a:r>
              <a:rPr lang="cs-CZ" dirty="0"/>
              <a:t>používanými k výrobě energie se rovněž vrací do atmosféry.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908720"/>
            <a:ext cx="7419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6642556"/>
            <a:ext cx="8964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https://www.shell.com/promos/business-customers-promos/download-latest-scenario-sky/_</a:t>
            </a:r>
            <a:r>
              <a:rPr lang="cs-CZ" sz="800" dirty="0" smtClean="0">
                <a:hlinkClick r:id="rId3"/>
              </a:rPr>
              <a:t>jcr_content.stream/1530643931055/eca19f7fc0d20adbe830d3b0b27bcc9ef72198f5/shell-scenario-sky.pdf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5122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657" y="0"/>
            <a:ext cx="9144000" cy="648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BILANCE VÝVOJE ENERGETICKÉHO SYSTÉMU V OBLASTI </a:t>
            </a:r>
            <a:r>
              <a:rPr lang="cs-CZ" sz="2400" dirty="0" smtClean="0"/>
              <a:t>CO2 – </a:t>
            </a:r>
            <a:r>
              <a:rPr lang="cs-CZ" sz="2400" b="1" dirty="0" smtClean="0"/>
              <a:t>rok 2050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467544" y="577126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Aplikuje se ukládání </a:t>
            </a:r>
            <a:r>
              <a:rPr lang="cs-CZ" dirty="0"/>
              <a:t>CO2 </a:t>
            </a:r>
            <a:r>
              <a:rPr lang="cs-CZ" dirty="0" smtClean="0"/>
              <a:t>(geologicky) a procesy CCS/CCSU </a:t>
            </a:r>
            <a:r>
              <a:rPr lang="cs-CZ" dirty="0"/>
              <a:t>pro fosilní </a:t>
            </a:r>
            <a:r>
              <a:rPr lang="cs-CZ" dirty="0" smtClean="0"/>
              <a:t>energii,  a CCS </a:t>
            </a:r>
            <a:r>
              <a:rPr lang="cs-CZ" dirty="0"/>
              <a:t>pro bioenergii </a:t>
            </a:r>
            <a:r>
              <a:rPr lang="cs-CZ" dirty="0" smtClean="0"/>
              <a:t>BECCS (</a:t>
            </a:r>
            <a:r>
              <a:rPr lang="en-US" dirty="0" smtClean="0"/>
              <a:t>Bioenergy </a:t>
            </a:r>
            <a:r>
              <a:rPr lang="en-US" dirty="0"/>
              <a:t>with carbon capture and </a:t>
            </a:r>
            <a:r>
              <a:rPr lang="en-US" dirty="0" smtClean="0"/>
              <a:t>storage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243013"/>
            <a:ext cx="71342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6642556"/>
            <a:ext cx="8964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https://www.shell.com/promos/business-customers-promos/download-latest-scenario-sky/_</a:t>
            </a:r>
            <a:r>
              <a:rPr lang="cs-CZ" sz="800" dirty="0" smtClean="0">
                <a:hlinkClick r:id="rId3"/>
              </a:rPr>
              <a:t>jcr_content.stream/1530643931055/eca19f7fc0d20adbe830d3b0b27bcc9ef72198f5/shell-scenario-sky.pdf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291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657" y="0"/>
            <a:ext cx="9144000" cy="648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BILANCE VÝVOJE ENERGETICKÉHO SYSTÉMU V OBLASTI </a:t>
            </a:r>
            <a:r>
              <a:rPr lang="cs-CZ" sz="2400" dirty="0" smtClean="0"/>
              <a:t>CO2 – </a:t>
            </a:r>
            <a:r>
              <a:rPr lang="cs-CZ" sz="2400" b="1" dirty="0" smtClean="0"/>
              <a:t>rok 2070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899592" y="576018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Bezemisní energetika. Energie </a:t>
            </a:r>
            <a:r>
              <a:rPr lang="cs-CZ" dirty="0"/>
              <a:t>z fosilních paliv je méně než </a:t>
            </a:r>
            <a:r>
              <a:rPr lang="cs-CZ" dirty="0" smtClean="0"/>
              <a:t>poloviční. </a:t>
            </a:r>
          </a:p>
          <a:p>
            <a:r>
              <a:rPr lang="cs-CZ" dirty="0" smtClean="0"/>
              <a:t>CCS (geologicky) a CCSU (využíváním </a:t>
            </a:r>
            <a:r>
              <a:rPr lang="cs-CZ" dirty="0"/>
              <a:t>uhlíku pro výrobu </a:t>
            </a:r>
            <a:r>
              <a:rPr lang="cs-CZ" dirty="0" smtClean="0"/>
              <a:t>materiálů)  </a:t>
            </a:r>
          </a:p>
          <a:p>
            <a:r>
              <a:rPr lang="cs-CZ" dirty="0" smtClean="0"/>
              <a:t>Energie z fosilních zdrojů je </a:t>
            </a:r>
            <a:r>
              <a:rPr lang="cs-CZ" dirty="0"/>
              <a:t>plně </a:t>
            </a:r>
            <a:r>
              <a:rPr lang="cs-CZ" dirty="0" smtClean="0"/>
              <a:t>kompenzována </a:t>
            </a:r>
            <a:r>
              <a:rPr lang="cs-CZ" dirty="0"/>
              <a:t>zachyceným </a:t>
            </a:r>
            <a:r>
              <a:rPr lang="cs-CZ" dirty="0" smtClean="0"/>
              <a:t>BECCS.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43013"/>
            <a:ext cx="71247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6642556"/>
            <a:ext cx="8964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https://www.shell.com/promos/business-customers-promos/download-latest-scenario-sky/_</a:t>
            </a:r>
            <a:r>
              <a:rPr lang="cs-CZ" sz="800" dirty="0" smtClean="0">
                <a:hlinkClick r:id="rId3"/>
              </a:rPr>
              <a:t>jcr_content.stream/1530643931055/eca19f7fc0d20adbe830d3b0b27bcc9ef72198f5/shell-scenario-sky.pdf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453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657" y="0"/>
            <a:ext cx="9144000" cy="648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BILANCE VÝVOJE ENERGETICKÉHO SYSTÉMU V OBLASTI </a:t>
            </a:r>
            <a:r>
              <a:rPr lang="cs-CZ" sz="2400" dirty="0" smtClean="0"/>
              <a:t>CO2 – </a:t>
            </a:r>
            <a:r>
              <a:rPr lang="cs-CZ" sz="2400" b="1" dirty="0" smtClean="0"/>
              <a:t>rok 2100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755576" y="5657671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Bioenergetický </a:t>
            </a:r>
            <a:r>
              <a:rPr lang="cs-CZ" dirty="0"/>
              <a:t>systém dosáhl limitu své zdrojové základny a je dvakrát větší než jeho zdrojová </a:t>
            </a:r>
            <a:r>
              <a:rPr lang="cs-CZ" dirty="0" smtClean="0"/>
              <a:t>základna. </a:t>
            </a:r>
            <a:r>
              <a:rPr lang="cs-CZ" dirty="0"/>
              <a:t>Aktivní nakládání s CO2 znamená, že celkový energetický systém zajišťuje odčerpávání CO2 z atmosféry.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96752"/>
            <a:ext cx="714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6642556"/>
            <a:ext cx="8964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https://www.shell.com/promos/business-customers-promos/download-latest-scenario-sky/_</a:t>
            </a:r>
            <a:r>
              <a:rPr lang="cs-CZ" sz="800" dirty="0" smtClean="0">
                <a:hlinkClick r:id="rId3"/>
              </a:rPr>
              <a:t>jcr_content.stream/1530643931055/eca19f7fc0d20adbe830d3b0b27bcc9ef72198f5/shell-scenario-sky.pdf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442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588" y="332656"/>
            <a:ext cx="7416824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CO2 Czech </a:t>
            </a:r>
            <a:r>
              <a:rPr lang="cs-CZ" dirty="0" err="1" smtClean="0">
                <a:solidFill>
                  <a:schemeClr val="tx1"/>
                </a:solidFill>
              </a:rPr>
              <a:t>Solution</a:t>
            </a:r>
            <a:r>
              <a:rPr lang="cs-CZ" dirty="0" smtClean="0">
                <a:solidFill>
                  <a:schemeClr val="tx1"/>
                </a:solidFill>
              </a:rPr>
              <a:t> Group. </a:t>
            </a:r>
            <a:r>
              <a:rPr lang="cs-CZ" dirty="0" err="1" smtClean="0">
                <a:solidFill>
                  <a:schemeClr val="tx1"/>
                </a:solidFill>
              </a:rPr>
              <a:t>z.s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3528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 smtClean="0"/>
              <a:t>Ing</a:t>
            </a:r>
            <a:r>
              <a:rPr lang="cs-CZ" sz="1600" dirty="0"/>
              <a:t>. Leoš </a:t>
            </a:r>
            <a:r>
              <a:rPr lang="cs-CZ" sz="1600" dirty="0" smtClean="0"/>
              <a:t>Gál</a:t>
            </a:r>
          </a:p>
          <a:p>
            <a:r>
              <a:rPr lang="cs-CZ" altLang="cs-CZ" sz="1600" dirty="0">
                <a:hlinkClick r:id="rId2"/>
              </a:rPr>
              <a:t>leos.gal@seznam.cz</a:t>
            </a:r>
            <a:endParaRPr lang="cs-CZ" altLang="cs-CZ" sz="1600" dirty="0"/>
          </a:p>
          <a:p>
            <a:r>
              <a:rPr lang="cs-CZ" altLang="cs-CZ" sz="1600" dirty="0"/>
              <a:t>mobil 00420-736 </a:t>
            </a:r>
            <a:r>
              <a:rPr lang="cs-CZ" altLang="cs-CZ" sz="1600" dirty="0" smtClean="0"/>
              <a:t>505012</a:t>
            </a:r>
            <a:endParaRPr lang="cs-CZ" alt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23" y="1596388"/>
            <a:ext cx="1750348" cy="7992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640055" y="2493534"/>
            <a:ext cx="163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IČO </a:t>
            </a:r>
            <a:r>
              <a:rPr lang="cs-CZ" sz="1600" b="1" dirty="0" smtClean="0"/>
              <a:t>11641592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5079747"/>
            <a:ext cx="125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KONTAKTY:</a:t>
            </a:r>
            <a:endParaRPr lang="cs-CZ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31840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 smtClean="0"/>
              <a:t>Ing</a:t>
            </a:r>
            <a:r>
              <a:rPr lang="cs-CZ" sz="1600" dirty="0"/>
              <a:t>. </a:t>
            </a:r>
            <a:r>
              <a:rPr lang="cs-CZ" sz="1600" dirty="0" smtClean="0"/>
              <a:t>Petr Břenek</a:t>
            </a:r>
          </a:p>
          <a:p>
            <a:r>
              <a:rPr lang="cs-CZ" altLang="cs-CZ" sz="1600" dirty="0" smtClean="0">
                <a:hlinkClick r:id="rId4"/>
              </a:rPr>
              <a:t>petr.brenek@pgpt.cz</a:t>
            </a:r>
            <a:endParaRPr lang="cs-CZ" altLang="cs-CZ" sz="1600" dirty="0"/>
          </a:p>
          <a:p>
            <a:r>
              <a:rPr lang="cs-CZ" altLang="cs-CZ" sz="1600" dirty="0"/>
              <a:t>mobil </a:t>
            </a:r>
            <a:r>
              <a:rPr lang="cs-CZ" altLang="cs-CZ" sz="1600" dirty="0" smtClean="0"/>
              <a:t>00420-775 113349</a:t>
            </a:r>
            <a:endParaRPr lang="cs-CZ" altLang="cs-CZ" sz="16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12160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cs-CZ" sz="1600" dirty="0" smtClean="0"/>
              <a:t>Ing</a:t>
            </a:r>
            <a:r>
              <a:rPr lang="cs-CZ" sz="1600" dirty="0"/>
              <a:t>. </a:t>
            </a:r>
            <a:r>
              <a:rPr lang="cs-CZ" sz="1600" dirty="0" smtClean="0"/>
              <a:t>Jaroslav Suchý</a:t>
            </a:r>
          </a:p>
          <a:p>
            <a:r>
              <a:rPr lang="cs-CZ" altLang="cs-CZ" sz="1600" dirty="0" smtClean="0">
                <a:hlinkClick r:id="rId5"/>
              </a:rPr>
              <a:t>jaroslav.suchy@pschp.cz</a:t>
            </a:r>
            <a:endParaRPr lang="cs-CZ" altLang="cs-CZ" sz="1600" dirty="0"/>
          </a:p>
          <a:p>
            <a:r>
              <a:rPr lang="cs-CZ" altLang="cs-CZ" sz="1600" dirty="0" smtClean="0"/>
              <a:t> 00420-</a:t>
            </a:r>
            <a:r>
              <a:rPr lang="cs-CZ" sz="1600" dirty="0"/>
              <a:t>724 809 545</a:t>
            </a:r>
            <a:endParaRPr lang="cs-CZ" alt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1871700" y="412817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Rubeška</a:t>
            </a:r>
            <a:r>
              <a:rPr lang="cs-CZ" dirty="0"/>
              <a:t> </a:t>
            </a:r>
            <a:r>
              <a:rPr lang="cs-CZ" dirty="0" smtClean="0"/>
              <a:t>393/7,   Praha 9 – Vysočany,    190 </a:t>
            </a:r>
            <a:r>
              <a:rPr lang="cs-CZ" dirty="0"/>
              <a:t>00 Praha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9494" y="4109758"/>
            <a:ext cx="101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ADRESA: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86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747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</a:t>
            </a:r>
            <a:r>
              <a:rPr lang="cs-CZ" sz="2800" b="1" dirty="0" smtClean="0"/>
              <a:t>z průmyslové výroby a procesy CCS, CCU</a:t>
            </a:r>
            <a:endParaRPr lang="en-US" sz="28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0" y="1052735"/>
            <a:ext cx="8496630" cy="504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79912" y="2564904"/>
            <a:ext cx="136815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Conversion</a:t>
            </a:r>
            <a:endParaRPr lang="en-US" sz="1600" dirty="0"/>
          </a:p>
        </p:txBody>
      </p:sp>
      <p:sp>
        <p:nvSpPr>
          <p:cNvPr id="5" name="Obdélník 4"/>
          <p:cNvSpPr/>
          <p:nvPr/>
        </p:nvSpPr>
        <p:spPr>
          <a:xfrm>
            <a:off x="4139952" y="3228236"/>
            <a:ext cx="1440160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No </a:t>
            </a:r>
            <a:r>
              <a:rPr lang="en-US" sz="1600" dirty="0" smtClean="0"/>
              <a:t>Conversion</a:t>
            </a:r>
            <a:endParaRPr lang="en-US" sz="1600" dirty="0"/>
          </a:p>
        </p:txBody>
      </p:sp>
      <p:sp>
        <p:nvSpPr>
          <p:cNvPr id="6" name="Obdélník 5"/>
          <p:cNvSpPr/>
          <p:nvPr/>
        </p:nvSpPr>
        <p:spPr>
          <a:xfrm>
            <a:off x="6300192" y="3903466"/>
            <a:ext cx="1944216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Desalination</a:t>
            </a:r>
            <a:r>
              <a:rPr lang="cs-CZ" sz="1600" dirty="0" smtClean="0"/>
              <a:t> </a:t>
            </a:r>
            <a:r>
              <a:rPr lang="cs-CZ" sz="1100" dirty="0" smtClean="0"/>
              <a:t>NaHCO</a:t>
            </a:r>
            <a:r>
              <a:rPr lang="cs-CZ" sz="1100" baseline="-25000" dirty="0" smtClean="0"/>
              <a:t>3</a:t>
            </a:r>
            <a:endParaRPr lang="en-US" sz="11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7158056" y="1124744"/>
            <a:ext cx="1671774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Carbonates</a:t>
            </a:r>
          </a:p>
          <a:p>
            <a:r>
              <a:rPr lang="en-US" sz="1400" dirty="0" smtClean="0"/>
              <a:t>Concretes</a:t>
            </a:r>
          </a:p>
          <a:p>
            <a:r>
              <a:rPr lang="en-US" sz="1400" dirty="0" smtClean="0"/>
              <a:t>Bauxite..</a:t>
            </a:r>
            <a:endParaRPr lang="en-US" sz="1400" dirty="0"/>
          </a:p>
        </p:txBody>
      </p:sp>
      <p:sp>
        <p:nvSpPr>
          <p:cNvPr id="8" name="Zaoblený obdélník 7"/>
          <p:cNvSpPr/>
          <p:nvPr/>
        </p:nvSpPr>
        <p:spPr>
          <a:xfrm>
            <a:off x="7105621" y="2015354"/>
            <a:ext cx="1671774" cy="3167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noProof="1" smtClean="0"/>
              <a:t>BioCCS</a:t>
            </a:r>
            <a:r>
              <a:rPr lang="en-US" sz="1400" dirty="0" smtClean="0"/>
              <a:t> , algae</a:t>
            </a:r>
            <a:endParaRPr lang="en-US" sz="1400" dirty="0"/>
          </a:p>
        </p:txBody>
      </p:sp>
      <p:sp>
        <p:nvSpPr>
          <p:cNvPr id="9" name="Zaoblený obdélník 8"/>
          <p:cNvSpPr/>
          <p:nvPr/>
        </p:nvSpPr>
        <p:spPr>
          <a:xfrm>
            <a:off x="7087107" y="2427103"/>
            <a:ext cx="1764973" cy="1247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Liquid fuels</a:t>
            </a:r>
          </a:p>
          <a:p>
            <a:r>
              <a:rPr lang="en-US" sz="1400" dirty="0" smtClean="0"/>
              <a:t>Gas fuels</a:t>
            </a:r>
          </a:p>
          <a:p>
            <a:r>
              <a:rPr lang="en-US" sz="1400" dirty="0" smtClean="0"/>
              <a:t>Polymers</a:t>
            </a:r>
          </a:p>
          <a:p>
            <a:r>
              <a:rPr lang="en-US" sz="1400" dirty="0" smtClean="0"/>
              <a:t>Fertilizers</a:t>
            </a:r>
          </a:p>
          <a:p>
            <a:r>
              <a:rPr lang="en-US" sz="1400" dirty="0" smtClean="0"/>
              <a:t>Acids …</a:t>
            </a:r>
            <a:endParaRPr lang="en-US" sz="1400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3903466"/>
            <a:ext cx="841000" cy="3600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483768" y="3602303"/>
            <a:ext cx="1584176" cy="3600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795659" y="2564904"/>
            <a:ext cx="1352405" cy="3600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719469" y="3950125"/>
            <a:ext cx="780540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Záchyt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32680" y="3682802"/>
            <a:ext cx="1535264" cy="22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Využití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47724" y="2618246"/>
            <a:ext cx="1048274" cy="253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Konverze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00513" y="1722118"/>
            <a:ext cx="1275942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Mineralizace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552316" y="2090058"/>
            <a:ext cx="1189472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Biologicky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580112" y="2478202"/>
            <a:ext cx="1161676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Chemie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133706" y="1102296"/>
            <a:ext cx="1671774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/>
              <a:t>Karbonáty</a:t>
            </a:r>
            <a:endParaRPr lang="en-US" sz="1400" dirty="0" smtClean="0"/>
          </a:p>
          <a:p>
            <a:r>
              <a:rPr lang="cs-CZ" sz="1400" dirty="0" smtClean="0"/>
              <a:t>Betony, Bauxit</a:t>
            </a:r>
            <a:endParaRPr lang="en-US" sz="1400" dirty="0" smtClean="0"/>
          </a:p>
          <a:p>
            <a:r>
              <a:rPr lang="cs-CZ" sz="1400" dirty="0" smtClean="0"/>
              <a:t>Soda bikarbona….</a:t>
            </a:r>
            <a:endParaRPr lang="en-US" sz="14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7141786" y="2002458"/>
            <a:ext cx="1643689" cy="387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noProof="1" smtClean="0"/>
              <a:t>SOC, BECCS, fotosyntéza,… </a:t>
            </a:r>
            <a:endParaRPr lang="en-US" sz="1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7089395" y="2535981"/>
            <a:ext cx="1764973" cy="1247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/>
              <a:t>Kapalné paliva</a:t>
            </a:r>
            <a:endParaRPr lang="en-US" sz="1400" dirty="0" smtClean="0"/>
          </a:p>
          <a:p>
            <a:r>
              <a:rPr lang="cs-CZ" sz="1400" dirty="0" smtClean="0"/>
              <a:t>Plynná paliva</a:t>
            </a:r>
            <a:endParaRPr lang="en-US" sz="1400" dirty="0" smtClean="0"/>
          </a:p>
          <a:p>
            <a:r>
              <a:rPr lang="en-US" sz="1400" dirty="0" smtClean="0"/>
              <a:t>Polymer</a:t>
            </a:r>
            <a:r>
              <a:rPr lang="cs-CZ" sz="1400" dirty="0" smtClean="0"/>
              <a:t>y</a:t>
            </a:r>
            <a:endParaRPr lang="en-US" sz="1400" dirty="0" smtClean="0"/>
          </a:p>
          <a:p>
            <a:r>
              <a:rPr lang="cs-CZ" sz="1400" dirty="0" smtClean="0"/>
              <a:t>Hnojiva</a:t>
            </a:r>
            <a:endParaRPr lang="en-US" sz="1400" dirty="0" smtClean="0"/>
          </a:p>
          <a:p>
            <a:r>
              <a:rPr lang="cs-CZ" sz="1400" dirty="0" smtClean="0"/>
              <a:t>Kyseliny</a:t>
            </a:r>
            <a:r>
              <a:rPr lang="en-US" sz="1400" dirty="0" smtClean="0"/>
              <a:t> …</a:t>
            </a:r>
            <a:endParaRPr lang="en-US" sz="1400" dirty="0"/>
          </a:p>
        </p:txBody>
      </p:sp>
      <p:sp>
        <p:nvSpPr>
          <p:cNvPr id="7" name="Obdélník 6"/>
          <p:cNvSpPr/>
          <p:nvPr/>
        </p:nvSpPr>
        <p:spPr>
          <a:xfrm>
            <a:off x="4355976" y="3617737"/>
            <a:ext cx="1008112" cy="332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Priorita 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843809" y="4645464"/>
            <a:ext cx="1224136" cy="2838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Priorita  3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995998" y="1221049"/>
            <a:ext cx="1340356" cy="3896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Priorita 1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22" y="62020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 animBg="1"/>
      <p:bldP spid="27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0" y="893978"/>
            <a:ext cx="4346578" cy="2967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CCU - Nebude </a:t>
            </a:r>
            <a:r>
              <a:rPr lang="cs-CZ" sz="2800" dirty="0"/>
              <a:t>jen překlenovací technologií v rámci zmírňování emisí CO2, ale sahá mnohem dál, protože umožňuje uzavřené cykly uhlíku. </a:t>
            </a:r>
            <a:r>
              <a:rPr lang="cs-CZ" sz="2800" dirty="0" smtClean="0"/>
              <a:t>Proto </a:t>
            </a:r>
            <a:r>
              <a:rPr lang="cs-CZ" sz="2800" dirty="0"/>
              <a:t>je pro ochranu klimatu tak </a:t>
            </a:r>
            <a:r>
              <a:rPr lang="cs-CZ" sz="2800" dirty="0" smtClean="0"/>
              <a:t>důležité </a:t>
            </a:r>
            <a:r>
              <a:rPr lang="cs-CZ" sz="2800" dirty="0"/>
              <a:t>využití CO2 jako vstupní suroviny</a:t>
            </a:r>
            <a:r>
              <a:rPr lang="cs-CZ" sz="2800" dirty="0" smtClean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747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</a:t>
            </a:r>
            <a:r>
              <a:rPr lang="cs-CZ" sz="2800" b="1" dirty="0" smtClean="0"/>
              <a:t>z průmyslové výroby a procesy CCS, CCU</a:t>
            </a:r>
            <a:endParaRPr lang="en-US" sz="28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83" y="0"/>
            <a:ext cx="1079187" cy="5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ARBON CAPTURE STORAGE AND UTILIZATION (CCSU) - Ingenious e-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84816" cy="36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5" y="4249384"/>
            <a:ext cx="8449312" cy="234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Nabízí šanci vyrábět produkty na bázi uhlíku s využitím obnovitelné energie, což umožňuje </a:t>
            </a:r>
            <a:r>
              <a:rPr lang="cs-CZ" b="1" dirty="0" smtClean="0"/>
              <a:t>de-fosilizaci průmyslových odvětví</a:t>
            </a:r>
            <a:r>
              <a:rPr lang="cs-CZ" dirty="0" smtClean="0"/>
              <a:t>, která plní klíčové požadavky rostoucí populace.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567" y="1196753"/>
            <a:ext cx="8451913" cy="93610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b="1" dirty="0" smtClean="0"/>
              <a:t>PRIMÁRNÍ  </a:t>
            </a:r>
            <a:r>
              <a:rPr lang="cs-CZ" sz="2400" dirty="0" smtClean="0"/>
              <a:t>Vytvořit akční expertní skupiny k efektivnímu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propojení českého průmyslového a vědeckého potenciálu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Základní cíle spolku -  CCS a CCU 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0567" y="2636912"/>
            <a:ext cx="822960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SEKUNDÁRNÍ </a:t>
            </a:r>
            <a:r>
              <a:rPr lang="cs-CZ" sz="2400" dirty="0" smtClean="0"/>
              <a:t> Zapojení ČR do mezinárodní kooperace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nízkouhlíkové a cirkulární ekonomice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0567" y="4149080"/>
            <a:ext cx="822960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TERCIÁLNÍ - </a:t>
            </a:r>
            <a:r>
              <a:rPr lang="cs-CZ" sz="2400" dirty="0" smtClean="0"/>
              <a:t> Vytvořit  </a:t>
            </a:r>
            <a:r>
              <a:rPr lang="cs-CZ" sz="2400" b="1" dirty="0" smtClean="0">
                <a:solidFill>
                  <a:srgbClr val="FF0000"/>
                </a:solidFill>
              </a:rPr>
              <a:t>efektivní kooperativní prostředí v ČR</a:t>
            </a:r>
            <a:r>
              <a:rPr lang="cs-CZ" sz="2400" dirty="0" smtClean="0"/>
              <a:t> 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(věda- věda) - průmysl-státní správa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88" y="181748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Pracovní struktura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68760"/>
            <a:ext cx="8477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551" y="4293096"/>
            <a:ext cx="1056918" cy="2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Pracovní struktura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68760"/>
            <a:ext cx="8477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52" y="4293096"/>
            <a:ext cx="1056918" cy="2924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70629" y="2643034"/>
            <a:ext cx="266429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31840" y="2643034"/>
            <a:ext cx="3627820" cy="361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902204" y="2658576"/>
            <a:ext cx="187220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rafovaná šipka doprava 1"/>
          <p:cNvSpPr/>
          <p:nvPr/>
        </p:nvSpPr>
        <p:spPr>
          <a:xfrm>
            <a:off x="370629" y="6381328"/>
            <a:ext cx="2761211" cy="4766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Úkoly a cíle Vědecké rady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44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>
                <a:solidFill>
                  <a:schemeClr val="bg1"/>
                </a:solidFill>
              </a:rPr>
              <a:t>Vědecká</a:t>
            </a:r>
            <a:r>
              <a:rPr lang="cs-CZ" sz="3200" baseline="0">
                <a:solidFill>
                  <a:schemeClr val="bg1"/>
                </a:solidFill>
              </a:rPr>
              <a:t> rada - transformací CO2 </a:t>
            </a:r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2802" y="1982269"/>
            <a:ext cx="851093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2.    Posouzení </a:t>
            </a:r>
            <a:r>
              <a:rPr lang="cs-CZ" sz="1800" b="1" dirty="0" smtClean="0"/>
              <a:t>komerčně nabízených technologií</a:t>
            </a:r>
            <a:r>
              <a:rPr lang="cs-CZ" sz="1800" dirty="0" smtClean="0"/>
              <a:t>, technologií s vysokým TRL.</a:t>
            </a:r>
            <a:endParaRPr lang="cs-CZ" sz="2000" b="1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03209" y="5475521"/>
            <a:ext cx="8432439" cy="1049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Cíl:    - Před příprava komerčních aplikací v ČR</a:t>
            </a:r>
          </a:p>
          <a:p>
            <a:pPr marL="0" indent="0">
              <a:buNone/>
            </a:pPr>
            <a:r>
              <a:rPr lang="cs-CZ" sz="1600" dirty="0" smtClean="0"/>
              <a:t>          - Napojení </a:t>
            </a:r>
            <a:r>
              <a:rPr lang="cs-CZ" sz="1600" dirty="0"/>
              <a:t>českého R&amp;D na český průmysl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- </a:t>
            </a:r>
            <a:r>
              <a:rPr lang="cs-CZ" sz="1600" b="1" dirty="0" smtClean="0"/>
              <a:t>Projekty </a:t>
            </a:r>
            <a:r>
              <a:rPr lang="cs-CZ" sz="1600" b="1" dirty="0"/>
              <a:t>inicializované průmyslem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054" y="2708920"/>
            <a:ext cx="851093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3.  Analýza – </a:t>
            </a:r>
            <a:r>
              <a:rPr lang="cs-CZ" sz="1800" b="1" dirty="0" smtClean="0"/>
              <a:t>aplikovatelnost v podmínkách ČR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typ  a druh technologie – dimenze - potenciály -  lokalizace – </a:t>
            </a:r>
            <a:r>
              <a:rPr lang="cs-CZ" sz="1800" dirty="0" err="1" smtClean="0"/>
              <a:t>feasibility</a:t>
            </a:r>
            <a:r>
              <a:rPr lang="cs-CZ" sz="1800" dirty="0" smtClean="0"/>
              <a:t> – LCA </a:t>
            </a:r>
            <a:endParaRPr lang="cs-CZ" sz="2000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73054" y="3709459"/>
            <a:ext cx="846259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4.  Pracovní meetingy komerčně nabízených technologií</a:t>
            </a:r>
            <a:endParaRPr lang="cs-CZ" sz="2000" b="1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3054" y="4365104"/>
            <a:ext cx="846259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5.   Formulace a inicializace vlastních vhodných výzev ze strany českých subjektů. </a:t>
            </a:r>
            <a:endParaRPr lang="cs-CZ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       Užší kooperace s průmyslem (emitenti CO2). </a:t>
            </a:r>
            <a:r>
              <a:rPr lang="cs-CZ" sz="1800" b="1" dirty="0" smtClean="0"/>
              <a:t>Transfer výzkumu do praxe.</a:t>
            </a:r>
            <a:endParaRPr lang="cs-CZ" sz="2000" b="1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3209" y="1196752"/>
            <a:ext cx="851093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1.   R&amp;D ČR na </a:t>
            </a:r>
            <a:r>
              <a:rPr lang="cs-CZ" sz="1800" b="1" dirty="0" smtClean="0"/>
              <a:t>vývoj vlastních technologií    </a:t>
            </a:r>
            <a:endParaRPr lang="cs-CZ" sz="20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5866"/>
            <a:ext cx="776486" cy="3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Pracovní struktura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68760"/>
            <a:ext cx="8477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52" y="4293096"/>
            <a:ext cx="1056918" cy="2924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131840" y="2643034"/>
            <a:ext cx="3627820" cy="361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902204" y="2658576"/>
            <a:ext cx="187220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rafovaná šipka doprava 1"/>
          <p:cNvSpPr/>
          <p:nvPr/>
        </p:nvSpPr>
        <p:spPr>
          <a:xfrm>
            <a:off x="3419872" y="6317010"/>
            <a:ext cx="2761211" cy="4766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Podpůrné aktivity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149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205" y="4581128"/>
            <a:ext cx="8654954" cy="1944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Cíl:   - Systémová aktivizace českého R&amp;D potenciálu ve všech oblastech problematiky  CO2</a:t>
            </a:r>
          </a:p>
          <a:p>
            <a:pPr marL="0" indent="0">
              <a:buNone/>
            </a:pPr>
            <a:r>
              <a:rPr lang="cs-CZ" sz="1600" dirty="0" smtClean="0"/>
              <a:t>         -  Kooperace českých subjektů </a:t>
            </a:r>
            <a:r>
              <a:rPr lang="cs-CZ" sz="1400" dirty="0" smtClean="0"/>
              <a:t>(chemie, </a:t>
            </a:r>
            <a:r>
              <a:rPr lang="cs-CZ" sz="1400" dirty="0" err="1" smtClean="0"/>
              <a:t>nano-techologie</a:t>
            </a:r>
            <a:r>
              <a:rPr lang="cs-CZ" sz="1400" dirty="0" smtClean="0"/>
              <a:t>, mikrobiologie, krajina, půda…)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-  </a:t>
            </a:r>
            <a:r>
              <a:rPr lang="cs-CZ" sz="1600" dirty="0" smtClean="0"/>
              <a:t>zapojení českého R&amp;D do mezinárodní kooperace</a:t>
            </a:r>
          </a:p>
          <a:p>
            <a:pPr marL="0" indent="0">
              <a:buNone/>
            </a:pPr>
            <a:r>
              <a:rPr lang="cs-CZ" sz="1600" dirty="0" smtClean="0"/>
              <a:t>         - rychlejší a flexibilnější reakce průmyslu ČR na direktivy EU</a:t>
            </a:r>
          </a:p>
          <a:p>
            <a:pPr marL="0" indent="0">
              <a:buNone/>
            </a:pPr>
            <a:r>
              <a:rPr lang="cs-CZ" sz="1600" dirty="0" smtClean="0"/>
              <a:t>         - úspora českých zdrojů (nepoměr využívání národních zdrojů a zdrojů EU, ČR významně zaostává)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- </a:t>
            </a:r>
            <a:r>
              <a:rPr lang="cs-CZ" sz="1600" dirty="0"/>
              <a:t>P</a:t>
            </a:r>
            <a:r>
              <a:rPr lang="cs-CZ" sz="1600" dirty="0" smtClean="0"/>
              <a:t>ropojitelnost  </a:t>
            </a:r>
            <a:r>
              <a:rPr lang="cs-CZ" sz="1600" dirty="0"/>
              <a:t>expertní sféry a státní </a:t>
            </a:r>
            <a:r>
              <a:rPr lang="cs-CZ" sz="1600" dirty="0" smtClean="0"/>
              <a:t>správy (legislativa, závazky,…)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- PILOTNÍ PROJEKTY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02501" y="1501619"/>
            <a:ext cx="865495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2.    </a:t>
            </a:r>
            <a:r>
              <a:rPr lang="cs-CZ" sz="1600" dirty="0" smtClean="0"/>
              <a:t>Analýza  výzev  </a:t>
            </a:r>
            <a:r>
              <a:rPr lang="cs-CZ" sz="1600" dirty="0"/>
              <a:t>EU v oblasti CO2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       </a:t>
            </a:r>
            <a:r>
              <a:rPr lang="cs-CZ" sz="1600" b="1" dirty="0" smtClean="0"/>
              <a:t>Identifikace vhodných subjektů ČR s potenciálem zapojení do projektů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5809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dirty="0">
                <a:solidFill>
                  <a:schemeClr val="bg1"/>
                </a:solidFill>
              </a:rPr>
              <a:t>Podpůrné aktivity </a:t>
            </a:r>
            <a:r>
              <a:rPr lang="cs-CZ" sz="3200" baseline="0" dirty="0">
                <a:solidFill>
                  <a:schemeClr val="bg1"/>
                </a:solidFill>
              </a:rPr>
              <a:t>transformací CO2 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9" y="90874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2501" y="2420888"/>
            <a:ext cx="8654954" cy="432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3. </a:t>
            </a:r>
            <a:r>
              <a:rPr lang="cs-CZ" sz="1600" b="1" u="sng" dirty="0" smtClean="0"/>
              <a:t>V rámci ČR  </a:t>
            </a:r>
            <a:r>
              <a:rPr lang="cs-CZ" sz="1600" dirty="0" smtClean="0"/>
              <a:t>-    Úzká kooperace se státní správou:  </a:t>
            </a:r>
            <a:r>
              <a:rPr lang="cs-CZ" sz="1600" b="1" dirty="0" smtClean="0"/>
              <a:t> Rada vlády pro udržitelný rozvoj,   MPO ,  MŽP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2501" y="2996952"/>
            <a:ext cx="865495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4.  </a:t>
            </a:r>
            <a:r>
              <a:rPr lang="cs-CZ" sz="1600" b="1" u="sng" dirty="0" smtClean="0"/>
              <a:t>V rámci EU  </a:t>
            </a:r>
            <a:r>
              <a:rPr lang="cs-CZ" sz="1600" dirty="0" smtClean="0"/>
              <a:t>-    </a:t>
            </a:r>
            <a:r>
              <a:rPr lang="cs-CZ" sz="1600" dirty="0"/>
              <a:t>K</a:t>
            </a:r>
            <a:r>
              <a:rPr lang="cs-CZ" sz="1600" dirty="0" smtClean="0"/>
              <a:t>ooperace kompetentními expertními subjekty EU : </a:t>
            </a:r>
            <a:r>
              <a:rPr lang="cs-CZ" sz="1600" b="1" dirty="0" smtClean="0"/>
              <a:t> Asociace CO2 </a:t>
            </a:r>
            <a:r>
              <a:rPr lang="en-US" sz="1600" b="1" dirty="0" smtClean="0"/>
              <a:t>Value Europe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02501" y="3525416"/>
            <a:ext cx="8654954" cy="407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5.  ROAD MAP dekarbonizace </a:t>
            </a:r>
            <a:r>
              <a:rPr lang="cs-CZ" sz="1600" dirty="0" smtClean="0"/>
              <a:t>– Inventarizace produkce a české bio-sekvestrace fotosyntézou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02501" y="4113009"/>
            <a:ext cx="8654954" cy="324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6.  </a:t>
            </a:r>
            <a:r>
              <a:rPr lang="cs-CZ" sz="1600" dirty="0" smtClean="0"/>
              <a:t>Publikační činnost a osvěta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02231" y="733128"/>
            <a:ext cx="865495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 smtClean="0"/>
              <a:t>1.  </a:t>
            </a:r>
            <a:r>
              <a:rPr lang="cs-CZ" sz="1600" dirty="0" smtClean="0"/>
              <a:t>Mapa českých R&amp;D subjektů s potenciálem efektivního zapojení do výzkumu CO2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       </a:t>
            </a:r>
            <a:r>
              <a:rPr lang="cs-CZ" sz="1600" b="1" dirty="0" smtClean="0"/>
              <a:t>kdo – kde – co má za sebou – potenciál (technologický, odborný)</a:t>
            </a:r>
          </a:p>
        </p:txBody>
      </p:sp>
    </p:spTree>
    <p:extLst>
      <p:ext uri="{BB962C8B-B14F-4D97-AF65-F5344CB8AC3E}">
        <p14:creationId xmlns:p14="http://schemas.microsoft.com/office/powerpoint/2010/main" val="39568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942</Words>
  <Application>Microsoft Office PowerPoint</Application>
  <PresentationFormat>Předvádění na obrazovce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Vědecká rada - transformací CO2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BILANCE VÝVOJE ENERGETICKÉHO SYSTÉMU V OBLASTI CO2 – rok 2020</vt:lpstr>
      <vt:lpstr>BILANCE VÝVOJE ENERGETICKÉHO SYSTÉMU V OBLASTI CO2 – rok 2050</vt:lpstr>
      <vt:lpstr>BILANCE VÝVOJE ENERGETICKÉHO SYSTÉMU V OBLASTI CO2 – rok 2070</vt:lpstr>
      <vt:lpstr>BILANCE VÝVOJE ENERGETICKÉHO SYSTÉMU V OBLASTI CO2 – rok 2100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leos.gal</cp:lastModifiedBy>
  <cp:revision>196</cp:revision>
  <dcterms:created xsi:type="dcterms:W3CDTF">2021-05-30T08:04:47Z</dcterms:created>
  <dcterms:modified xsi:type="dcterms:W3CDTF">2022-01-13T11:02:14Z</dcterms:modified>
</cp:coreProperties>
</file>